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69"/>
  </p:notesMasterIdLst>
  <p:handoutMasterIdLst>
    <p:handoutMasterId r:id="rId70"/>
  </p:handoutMasterIdLst>
  <p:sldIdLst>
    <p:sldId id="470" r:id="rId2"/>
    <p:sldId id="297" r:id="rId3"/>
    <p:sldId id="484" r:id="rId4"/>
    <p:sldId id="260" r:id="rId5"/>
    <p:sldId id="261" r:id="rId6"/>
    <p:sldId id="262" r:id="rId7"/>
    <p:sldId id="259" r:id="rId8"/>
    <p:sldId id="265" r:id="rId9"/>
    <p:sldId id="266" r:id="rId10"/>
    <p:sldId id="310" r:id="rId11"/>
    <p:sldId id="483" r:id="rId12"/>
    <p:sldId id="465" r:id="rId13"/>
    <p:sldId id="333" r:id="rId14"/>
    <p:sldId id="334" r:id="rId15"/>
    <p:sldId id="335" r:id="rId16"/>
    <p:sldId id="336" r:id="rId17"/>
    <p:sldId id="466" r:id="rId18"/>
    <p:sldId id="428" r:id="rId19"/>
    <p:sldId id="429" r:id="rId20"/>
    <p:sldId id="471" r:id="rId21"/>
    <p:sldId id="472" r:id="rId22"/>
    <p:sldId id="473" r:id="rId23"/>
    <p:sldId id="433" r:id="rId24"/>
    <p:sldId id="434" r:id="rId25"/>
    <p:sldId id="474" r:id="rId26"/>
    <p:sldId id="436" r:id="rId27"/>
    <p:sldId id="437" r:id="rId28"/>
    <p:sldId id="475" r:id="rId29"/>
    <p:sldId id="439" r:id="rId30"/>
    <p:sldId id="476" r:id="rId31"/>
    <p:sldId id="441" r:id="rId32"/>
    <p:sldId id="442" r:id="rId33"/>
    <p:sldId id="443" r:id="rId34"/>
    <p:sldId id="477" r:id="rId35"/>
    <p:sldId id="445" r:id="rId36"/>
    <p:sldId id="478" r:id="rId37"/>
    <p:sldId id="447" r:id="rId38"/>
    <p:sldId id="448" r:id="rId39"/>
    <p:sldId id="479" r:id="rId40"/>
    <p:sldId id="450" r:id="rId41"/>
    <p:sldId id="451" r:id="rId42"/>
    <p:sldId id="480" r:id="rId43"/>
    <p:sldId id="453" r:id="rId44"/>
    <p:sldId id="454" r:id="rId45"/>
    <p:sldId id="455" r:id="rId46"/>
    <p:sldId id="456" r:id="rId47"/>
    <p:sldId id="481" r:id="rId48"/>
    <p:sldId id="482" r:id="rId49"/>
    <p:sldId id="459" r:id="rId50"/>
    <p:sldId id="460" r:id="rId51"/>
    <p:sldId id="461" r:id="rId52"/>
    <p:sldId id="462" r:id="rId53"/>
    <p:sldId id="463" r:id="rId54"/>
    <p:sldId id="464" r:id="rId55"/>
    <p:sldId id="318" r:id="rId56"/>
    <p:sldId id="347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48" r:id="rId65"/>
    <p:sldId id="467" r:id="rId66"/>
    <p:sldId id="468" r:id="rId67"/>
    <p:sldId id="469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AFAF"/>
    <a:srgbClr val="FF005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5"/>
    <p:restoredTop sz="94632"/>
  </p:normalViewPr>
  <p:slideViewPr>
    <p:cSldViewPr>
      <p:cViewPr varScale="1">
        <p:scale>
          <a:sx n="106" d="100"/>
          <a:sy n="106" d="100"/>
        </p:scale>
        <p:origin x="1336" y="184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1A181D-5F09-8849-8D47-799EBF660B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04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481DE9-CB4F-694F-85D4-95096A5A12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82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E5437D1-E809-DF45-8BB1-7E1549CEAA8C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193C06A-900B-9143-B9E9-B1A5CE64493C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DAD5B8E-9995-B046-BF02-C78F2FF2C88F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C547213-3144-BA40-8540-35BB4C2A4D3F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8EEE85A-7D2D-604E-AFF3-83B7672D1638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EF7A19A-B8AE-7C4C-A4B5-852EBA9FF4A7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7E84243-EA45-EA4F-80A8-9AEB572E701C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FB91C9-438F-4D4A-9D36-FF513EAC4F6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9E2ED8F-82C9-B348-B72C-79389F1F9AA1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3264D5-F6DA-9D4A-91F7-B14E6847CCF8}" type="slidenum">
              <a:rPr lang="en-US"/>
              <a:pPr/>
              <a:t>20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5A1CA5-27D7-324A-84F3-7A64D6D6A9C2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22D491-AEE1-9F41-A601-5334C1D8D50E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DE0267-6535-B74E-ADEF-FDE6EBF1F95B}" type="slidenum">
              <a:rPr lang="en-US"/>
              <a:pPr/>
              <a:t>22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5AAEAF1-DD80-714C-A89F-270197BAFFA6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66075BA-2130-0442-8D5F-F31610056379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526996-17F8-1845-9427-35C404F26529}" type="slidenum">
              <a:rPr lang="en-US"/>
              <a:pPr/>
              <a:t>25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2BC278E-985F-8243-B7F1-3278F9569B7C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71A65FC-9649-9D4E-9112-5AD3B73ACF79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8C335-E5A3-EA4C-B921-4375ADB8AE37}" type="slidenum">
              <a:rPr lang="en-US"/>
              <a:pPr/>
              <a:t>28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20684C3-8182-DB45-9C89-39C187F374ED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1A574B-9A48-AE48-8475-B0303860F60C}" type="slidenum">
              <a:rPr lang="en-US"/>
              <a:pPr/>
              <a:t>30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5A1CA5-27D7-324A-84F3-7A64D6D6A9C2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96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DF7498-81FE-7049-AFBB-8C1E98EE866E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85C7D21-2EF0-B441-8BD6-93422338082F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3FD809-51C0-0148-845E-0DEAA11529DB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115EA-53C4-8D4E-8C66-9A617E2951A2}" type="slidenum">
              <a:rPr lang="en-US"/>
              <a:pPr/>
              <a:t>34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F6B571C-85FC-9945-918A-D86E269BE57D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942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66F8AC-68C7-8D4D-90CC-2A02C49FCFE0}" type="slidenum">
              <a:rPr lang="en-US"/>
              <a:pPr/>
              <a:t>36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2F3A7F7-8AE7-174C-ABD0-AAD7F67BFBD3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CF76BCD-CB70-3F4C-91DA-1477C4A0C378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8A98CD-82C7-F042-ADFD-8AB2AB49371C}" type="slidenum">
              <a:rPr lang="en-US"/>
              <a:pPr/>
              <a:t>39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54D3C6C-E747-C640-A6DF-F8B7E5DCED4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B008400-4541-E14B-8AF9-00064DB4CB8F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410A15B-274E-6D49-80A2-49C5BD2342F3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6C5E2F-2D79-944A-8DAB-9047C7B348D1}" type="slidenum">
              <a:rPr lang="en-US"/>
              <a:pPr/>
              <a:t>42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09AC48-7F48-B844-90B4-5A25C9B6F215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CD091E5-C747-424A-8175-6A9F79246856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1126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CCBC259-FDE7-BB4E-9509-70FEF19FA805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146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15A3176-7398-484F-B741-B8729D6046CE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1167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DB179F-409E-BB44-BDB4-AB7E6559695C}" type="slidenum">
              <a:rPr lang="en-US"/>
              <a:pPr/>
              <a:t>47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32A70-8776-A041-8A4D-82245A37FAB7}" type="slidenum">
              <a:rPr lang="en-US"/>
              <a:pPr/>
              <a:t>48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F106829-9196-9045-B011-B842CB2525B6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7DEAAD2-63D5-6343-997E-3385270F1B8B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EEF209-3F61-8742-B6B8-639267945879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FB9D9D2-D4FE-7945-AF08-5D9747CE848F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280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A5B97C-A813-884B-9172-9ED9BF01B620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8ACF108-457E-464E-800C-E9CB731E3888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1320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27CEB72-C87E-8D49-A17F-E85B1C5B25A9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1D91A24-1775-784B-A2B7-73841F772347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D311279-BD47-8942-A4BA-4A04E276E378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FFD804-19F5-0C4C-A7CA-BBDC74E313FD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AEDAC4-898C-9243-B5C9-2B7FD6A2E196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A2D9CC4-8812-B146-9E26-D5FA3727F5F1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7994D7-0E36-4B48-9B6F-DE723C8D3A2C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902F937-91AF-4E42-9EC5-E0529937D2E0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D774DAD-7F79-8344-9127-EF90EFB952A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D474B42-5581-D349-A9AE-C00000DAC3DE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090B08-B2B4-4D4F-A891-61B8A9C98820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207884F-AAC5-3149-B229-65BE09DEEB67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54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D7D1135-99BC-3149-8D90-00173C6A3041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193C06A-900B-9143-B9E9-B1A5CE64493C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BFF57AE-525C-9242-A1FC-3C7EEA586E81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185C032-625B-234F-8442-BF1320565DAE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D6F7AF5-CF16-2A42-93B7-1153AB0D0488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B7B6C3-E690-4C47-9652-85E7C6F43929}" type="datetimeFigureOut">
              <a:rPr lang="en-US">
                <a:solidFill>
                  <a:prstClr val="black"/>
                </a:solidFill>
              </a:rPr>
              <a:pPr/>
              <a:t>4/10/17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0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2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1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00800"/>
            <a:ext cx="5181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1/5/07</a:t>
            </a:r>
          </a:p>
        </p:txBody>
      </p:sp>
    </p:spTree>
    <p:extLst>
      <p:ext uri="{BB962C8B-B14F-4D97-AF65-F5344CB8AC3E}">
        <p14:creationId xmlns:p14="http://schemas.microsoft.com/office/powerpoint/2010/main" val="200478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219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19200" y="6553200"/>
            <a:ext cx="7467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1/21/07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5C605CD-10E4-C848-93C7-A2FF4F5C7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2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speech.cs.cmu.edu/cgi-bin/cmudic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67200" y="219075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" charset="0"/>
              <a:buNone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048000"/>
            <a:ext cx="9144000" cy="1752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Stanford University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Spring 2017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700" b="1" dirty="0">
                <a:solidFill>
                  <a:schemeClr val="accent1">
                    <a:lumMod val="75000"/>
                  </a:schemeClr>
                </a:solidFill>
              </a:rPr>
              <a:t>Lecture 3: ASR: HMMs, Forward, Viterbi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Architecture meets Noisy Channel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7" descr="blockspeech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424613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991600" cy="563561"/>
          </a:xfrm>
        </p:spPr>
        <p:txBody>
          <a:bodyPr/>
          <a:lstStyle/>
          <a:p>
            <a:r>
              <a:rPr lang="en-US" dirty="0"/>
              <a:t>Decoding Architecture: five easy pieces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Feature Extraction: </a:t>
            </a:r>
          </a:p>
          <a:p>
            <a:pPr lvl="1"/>
            <a:r>
              <a:rPr lang="en-US" dirty="0"/>
              <a:t>39 </a:t>
            </a:r>
            <a:r>
              <a:rPr lang="ja-JP" altLang="en-US" dirty="0"/>
              <a:t>“</a:t>
            </a:r>
            <a:r>
              <a:rPr lang="en-US" dirty="0"/>
              <a:t>MFCC</a:t>
            </a:r>
            <a:r>
              <a:rPr lang="ja-JP" altLang="en-US" dirty="0"/>
              <a:t>”</a:t>
            </a:r>
            <a:r>
              <a:rPr lang="en-US" dirty="0"/>
              <a:t> features</a:t>
            </a:r>
          </a:p>
          <a:p>
            <a:r>
              <a:rPr lang="en-US" dirty="0"/>
              <a:t>Acoustic Model: </a:t>
            </a:r>
          </a:p>
          <a:p>
            <a:pPr lvl="1"/>
            <a:r>
              <a:rPr lang="en-US" dirty="0"/>
              <a:t>Gaussians for computing p(</a:t>
            </a:r>
            <a:r>
              <a:rPr lang="en-US" dirty="0" err="1"/>
              <a:t>o|q</a:t>
            </a:r>
            <a:r>
              <a:rPr lang="en-US" dirty="0"/>
              <a:t>)</a:t>
            </a:r>
          </a:p>
          <a:p>
            <a:r>
              <a:rPr lang="en-US" dirty="0"/>
              <a:t>Lexicon/Pronunciation Model</a:t>
            </a:r>
          </a:p>
          <a:p>
            <a:pPr lvl="1"/>
            <a:r>
              <a:rPr lang="en-US" dirty="0"/>
              <a:t>HMM: what phones can follow each other</a:t>
            </a:r>
          </a:p>
          <a:p>
            <a:r>
              <a:rPr lang="en-US" dirty="0"/>
              <a:t>Language Model</a:t>
            </a:r>
          </a:p>
          <a:p>
            <a:pPr lvl="1"/>
            <a:r>
              <a:rPr lang="en-US" dirty="0"/>
              <a:t>N-grams for computing p(w</a:t>
            </a:r>
            <a:r>
              <a:rPr lang="en-US" sz="3200" baseline="-25000" dirty="0"/>
              <a:t>i</a:t>
            </a:r>
            <a:r>
              <a:rPr lang="en-US" dirty="0"/>
              <a:t>|w</a:t>
            </a:r>
            <a:r>
              <a:rPr lang="en-US" sz="3200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Decoder</a:t>
            </a:r>
          </a:p>
          <a:p>
            <a:pPr lvl="1"/>
            <a:r>
              <a:rPr lang="en-US" dirty="0"/>
              <a:t>Viterbi algorithm: dynamic programming for combining all these to get word sequence from speech</a:t>
            </a:r>
          </a:p>
        </p:txBody>
      </p:sp>
      <p:sp>
        <p:nvSpPr>
          <p:cNvPr id="16998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30120D-ED6A-0040-922B-2EE4F024EC26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11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list of words</a:t>
            </a:r>
          </a:p>
          <a:p>
            <a:r>
              <a:rPr lang="en-US" sz="2800" dirty="0"/>
              <a:t>Each one with a pronunciation in terms of phones</a:t>
            </a:r>
          </a:p>
          <a:p>
            <a:r>
              <a:rPr lang="en-US" sz="2800" dirty="0"/>
              <a:t>We get these from on-line pronunciation dictionary</a:t>
            </a:r>
          </a:p>
          <a:p>
            <a:r>
              <a:rPr lang="en-US" sz="2800" dirty="0"/>
              <a:t>CMU dictionary: 127K words</a:t>
            </a:r>
          </a:p>
          <a:p>
            <a:pPr lvl="1"/>
            <a:r>
              <a:rPr lang="en-US" sz="2800" dirty="0">
                <a:hlinkClick r:id="rId3"/>
              </a:rPr>
              <a:t>http://www.speech.cs.cmu.edu/cgi-bin/cmudict</a:t>
            </a:r>
            <a:r>
              <a:rPr lang="en-US" sz="2800" dirty="0"/>
              <a:t> </a:t>
            </a:r>
          </a:p>
          <a:p>
            <a:r>
              <a:rPr lang="en-US" sz="2800" dirty="0" smtClean="0"/>
              <a:t>We</a:t>
            </a:r>
            <a:r>
              <a:rPr lang="en-US" sz="2800" dirty="0" smtClean="0"/>
              <a:t>’</a:t>
            </a:r>
            <a:r>
              <a:rPr lang="en-US" sz="2800" dirty="0" smtClean="0"/>
              <a:t>ll </a:t>
            </a:r>
            <a:r>
              <a:rPr lang="en-US" sz="2800" dirty="0"/>
              <a:t>represent the lexicon as an HMM</a:t>
            </a:r>
          </a:p>
          <a:p>
            <a:pPr lvl="1"/>
            <a:endParaRPr lang="en-US" dirty="0"/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6443238-FFF1-134B-9F6F-013F4463D003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12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HMMs for speech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8" name="Picture 5" descr="sixh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644775"/>
            <a:ext cx="742473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Phones are not homogeneous!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6" name="Picture 4" descr="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248400" cy="41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200" y="5867400"/>
            <a:ext cx="662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5867400"/>
            <a:ext cx="417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Each phone has 3 </a:t>
            </a:r>
            <a:r>
              <a:rPr lang="en-US" dirty="0" err="1"/>
              <a:t>subphones</a:t>
            </a:r>
            <a:endParaRPr lang="en-US" dirty="0"/>
          </a:p>
        </p:txBody>
      </p:sp>
      <p:pic>
        <p:nvPicPr>
          <p:cNvPr id="9" name="Content Placeholder 5" descr="3statephone2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517" b="-83517"/>
          <a:stretch>
            <a:fillRect/>
          </a:stretch>
        </p:blipFill>
        <p:spPr bwMode="auto">
          <a:xfrm>
            <a:off x="533400" y="8382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9"/>
            <a:ext cx="8382000" cy="1143000"/>
          </a:xfrm>
        </p:spPr>
        <p:txBody>
          <a:bodyPr/>
          <a:lstStyle/>
          <a:p>
            <a:r>
              <a:rPr lang="en-US" dirty="0"/>
              <a:t>Resulting HMM word model for </a:t>
            </a:r>
            <a:r>
              <a:rPr lang="ja-JP" altLang="en-US" dirty="0"/>
              <a:t>“</a:t>
            </a:r>
            <a:r>
              <a:rPr lang="en-US" dirty="0"/>
              <a:t>six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1" name="Picture 5" descr="sixtriphone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76200"/>
            <a:ext cx="3352800" cy="2743200"/>
          </a:xfrm>
        </p:spPr>
        <p:txBody>
          <a:bodyPr/>
          <a:lstStyle/>
          <a:p>
            <a:r>
              <a:rPr lang="en-US" b="1" dirty="0"/>
              <a:t>HMM for the digit recognition task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5300" name="Picture 4" descr="digith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25400"/>
            <a:ext cx="8401638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Markov chain for weather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2" name="Picture 4" descr="markovchain1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6247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Markov chain for words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20" name="Picture 4" descr="markovchain2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82688"/>
            <a:ext cx="7602538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informative read on phonetics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Art of Language Invention. David J. Peterson. 2015.</a:t>
            </a:r>
          </a:p>
          <a:p>
            <a:pPr marL="0" indent="0">
              <a:buNone/>
            </a:pPr>
            <a:r>
              <a:rPr lang="en-US" sz="1400" dirty="0"/>
              <a:t>http://www.artoflanguageinvention.com/books/</a:t>
            </a:r>
          </a:p>
        </p:txBody>
      </p:sp>
      <p:pic>
        <p:nvPicPr>
          <p:cNvPr id="192514" name="Picture 2" descr="Cover of The Art of Language Inven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2681287" cy="412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534400" cy="1143000"/>
          </a:xfrm>
        </p:spPr>
        <p:txBody>
          <a:bodyPr/>
          <a:lstStyle/>
          <a:p>
            <a:pPr eaLnBrk="1" hangingPunct="1"/>
            <a:r>
              <a:rPr lang="en-US" dirty="0"/>
              <a:t>Markov chain =  </a:t>
            </a:r>
            <a:br>
              <a:rPr lang="en-US" dirty="0"/>
            </a:br>
            <a:r>
              <a:rPr lang="en-US" dirty="0"/>
              <a:t>First-order observable Markov Model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 set of states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Q = q</a:t>
            </a:r>
            <a:r>
              <a:rPr lang="en-US" sz="2400" baseline="-25000"/>
              <a:t>1</a:t>
            </a:r>
            <a:r>
              <a:rPr lang="en-US" sz="2400"/>
              <a:t>, q</a:t>
            </a:r>
            <a:r>
              <a:rPr lang="en-US" sz="2400" baseline="-25000"/>
              <a:t>2</a:t>
            </a:r>
            <a:r>
              <a:rPr lang="en-US" sz="2400"/>
              <a:t>…q</a:t>
            </a:r>
            <a:r>
              <a:rPr lang="en-US" sz="2400" baseline="-25000"/>
              <a:t>N; </a:t>
            </a:r>
            <a:r>
              <a:rPr lang="en-US" sz="2400"/>
              <a:t> the state at time t is q</a:t>
            </a:r>
            <a:r>
              <a:rPr lang="en-US" sz="2400" baseline="-25000"/>
              <a:t>t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Transition probabilities: </a:t>
            </a:r>
          </a:p>
          <a:p>
            <a:pPr lvl="1" eaLnBrk="1" hangingPunct="1"/>
            <a:r>
              <a:rPr lang="en-US" sz="2400"/>
              <a:t>a set of probabilities A = a</a:t>
            </a:r>
            <a:r>
              <a:rPr lang="en-US" sz="2400" baseline="-25000"/>
              <a:t>01</a:t>
            </a:r>
            <a:r>
              <a:rPr lang="en-US" sz="2400"/>
              <a:t>a</a:t>
            </a:r>
            <a:r>
              <a:rPr lang="en-US" sz="2400" baseline="-25000"/>
              <a:t>02</a:t>
            </a:r>
            <a:r>
              <a:rPr lang="en-US" sz="2400"/>
              <a:t>…a</a:t>
            </a:r>
            <a:r>
              <a:rPr lang="en-US" sz="2400" baseline="-25000"/>
              <a:t>n1</a:t>
            </a:r>
            <a:r>
              <a:rPr lang="en-US" sz="2400"/>
              <a:t>…a</a:t>
            </a:r>
            <a:r>
              <a:rPr lang="en-US" sz="2400" baseline="-25000"/>
              <a:t>nn</a:t>
            </a:r>
            <a:r>
              <a:rPr lang="en-US" sz="2400"/>
              <a:t>. </a:t>
            </a:r>
          </a:p>
          <a:p>
            <a:pPr lvl="1" eaLnBrk="1" hangingPunct="1"/>
            <a:r>
              <a:rPr lang="en-US" sz="2400"/>
              <a:t>Each a</a:t>
            </a:r>
            <a:r>
              <a:rPr lang="en-US" sz="2400" baseline="-25000"/>
              <a:t>ij </a:t>
            </a:r>
            <a:r>
              <a:rPr lang="en-US" sz="2400"/>
              <a:t>represents the probability of transitioning from state i to state j</a:t>
            </a:r>
          </a:p>
          <a:p>
            <a:pPr lvl="1" eaLnBrk="1" hangingPunct="1"/>
            <a:r>
              <a:rPr lang="en-US" sz="2400"/>
              <a:t>The set of these is the transition probability matrix A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Distinguished start and end states</a:t>
            </a:r>
            <a:endParaRPr lang="en-US" sz="2800">
              <a:sym typeface="Symbol" charset="2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143000" y="4332288"/>
          <a:ext cx="48641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4" imgW="2108200" imgH="203200" progId="Equation.3">
                  <p:embed/>
                </p:oleObj>
              </mc:Choice>
              <mc:Fallback>
                <p:oleObj name="Equation" r:id="rId4" imgW="2108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332288"/>
                        <a:ext cx="48641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066800" y="4916488"/>
          <a:ext cx="26416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916488"/>
                        <a:ext cx="26416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6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534400" cy="1143000"/>
          </a:xfrm>
        </p:spPr>
        <p:txBody>
          <a:bodyPr/>
          <a:lstStyle/>
          <a:p>
            <a:pPr eaLnBrk="1" hangingPunct="1"/>
            <a:r>
              <a:rPr lang="en-US" dirty="0"/>
              <a:t>Markov chain =  </a:t>
            </a:r>
            <a:br>
              <a:rPr lang="en-US" dirty="0"/>
            </a:br>
            <a:r>
              <a:rPr lang="en-US" dirty="0"/>
              <a:t>First-order observable Markov Model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3200" dirty="0"/>
              <a:t>Current state only depends on previous state 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endParaRPr lang="en-US" sz="180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78318"/>
              </p:ext>
            </p:extLst>
          </p:nvPr>
        </p:nvGraphicFramePr>
        <p:xfrm>
          <a:off x="685800" y="3048000"/>
          <a:ext cx="71183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3" name="Equation" r:id="rId4" imgW="3086100" imgH="177800" progId="Equation.3">
                  <p:embed/>
                </p:oleObj>
              </mc:Choice>
              <mc:Fallback>
                <p:oleObj name="Equation" r:id="rId4" imgW="3086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1183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4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534400" cy="715961"/>
          </a:xfrm>
        </p:spPr>
        <p:txBody>
          <a:bodyPr/>
          <a:lstStyle/>
          <a:p>
            <a:pPr eaLnBrk="1" hangingPunct="1"/>
            <a:r>
              <a:rPr lang="en-US" dirty="0"/>
              <a:t>Another representation for start state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 dirty="0"/>
              <a:t>Instead of start state </a:t>
            </a:r>
          </a:p>
          <a:p>
            <a:pPr eaLnBrk="1" hangingPunct="1">
              <a:lnSpc>
                <a:spcPct val="90000"/>
              </a:lnSpc>
            </a:pPr>
            <a:r>
              <a:rPr lang="en-US" sz="3600" dirty="0"/>
              <a:t>Special initial probability vector </a:t>
            </a:r>
            <a:r>
              <a:rPr lang="en-US" sz="3600" dirty="0">
                <a:sym typeface="Symbol" charset="2"/>
              </a:rPr>
              <a:t>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>
                <a:sym typeface="Symbol" charset="2"/>
              </a:rPr>
              <a:t>An initial distribution over probability of start states</a:t>
            </a:r>
          </a:p>
          <a:p>
            <a:pPr eaLnBrk="1" hangingPunct="1">
              <a:lnSpc>
                <a:spcPct val="90000"/>
              </a:lnSpc>
            </a:pPr>
            <a:endParaRPr lang="en-US" sz="3600" dirty="0">
              <a:sym typeface="Symbol" charset="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360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600" dirty="0">
                <a:sym typeface="Symbol" charset="2"/>
              </a:rPr>
              <a:t>Constraints: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587625"/>
              </p:ext>
            </p:extLst>
          </p:nvPr>
        </p:nvGraphicFramePr>
        <p:xfrm>
          <a:off x="1295400" y="3886200"/>
          <a:ext cx="445055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63" name="Equation" r:id="rId4" imgW="1485900" imgH="177800" progId="Equation.3">
                  <p:embed/>
                </p:oleObj>
              </mc:Choice>
              <mc:Fallback>
                <p:oleObj name="Equation" r:id="rId4" imgW="1485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86200"/>
                        <a:ext cx="4450556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129480"/>
              </p:ext>
            </p:extLst>
          </p:nvPr>
        </p:nvGraphicFramePr>
        <p:xfrm>
          <a:off x="1371600" y="5333999"/>
          <a:ext cx="1752600" cy="143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64" name="Equation" r:id="rId6" imgW="558800" imgH="457200" progId="Equation.3">
                  <p:embed/>
                </p:oleObj>
              </mc:Choice>
              <mc:Fallback>
                <p:oleObj name="Equation" r:id="rId6" imgW="558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33999"/>
                        <a:ext cx="1752600" cy="1432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6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b="1" dirty="0"/>
              <a:t>The weather figure using 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2" name="Picture 4" descr="markovchainpi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6135688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8686800" cy="411161"/>
          </a:xfrm>
        </p:spPr>
        <p:txBody>
          <a:bodyPr/>
          <a:lstStyle/>
          <a:p>
            <a:r>
              <a:rPr lang="en-US" dirty="0"/>
              <a:t>The weather figure: specific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60" name="Picture 4" descr="markovchainpi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24594"/>
            <a:ext cx="6781800" cy="556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Markov chain for weather</a:t>
            </a:r>
          </a:p>
        </p:txBody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What is the probability of 4 consecutive warm days?</a:t>
            </a:r>
          </a:p>
          <a:p>
            <a:pPr eaLnBrk="1" hangingPunct="1"/>
            <a:r>
              <a:rPr lang="en-US" sz="3200" dirty="0"/>
              <a:t>Sequence is warm-warm-warm-warm</a:t>
            </a:r>
          </a:p>
          <a:p>
            <a:pPr eaLnBrk="1" hangingPunct="1"/>
            <a:r>
              <a:rPr lang="en-US" sz="3200" dirty="0"/>
              <a:t>I.e., state sequence is 3-3-3-3</a:t>
            </a:r>
          </a:p>
          <a:p>
            <a:pPr eaLnBrk="1" hangingPunct="1"/>
            <a:r>
              <a:rPr lang="en-US" sz="3200" dirty="0"/>
              <a:t>P(3,3,3,3) = </a:t>
            </a:r>
          </a:p>
          <a:p>
            <a:pPr lvl="1" eaLnBrk="1" hangingPunct="1"/>
            <a:r>
              <a:rPr lang="en-US" sz="3200" dirty="0">
                <a:sym typeface="Symbol" charset="2"/>
              </a:rPr>
              <a:t></a:t>
            </a:r>
            <a:r>
              <a:rPr lang="en-US" sz="3200" baseline="-25000" dirty="0">
                <a:sym typeface="Symbol" charset="2"/>
              </a:rPr>
              <a:t>3</a:t>
            </a:r>
            <a:r>
              <a:rPr lang="en-US" sz="3200" dirty="0">
                <a:sym typeface="Symbol" charset="2"/>
              </a:rPr>
              <a:t>a</a:t>
            </a:r>
            <a:r>
              <a:rPr lang="en-US" sz="3200" baseline="-25000" dirty="0">
                <a:sym typeface="Symbol" charset="2"/>
              </a:rPr>
              <a:t>33</a:t>
            </a:r>
            <a:r>
              <a:rPr lang="en-US" sz="3200" dirty="0">
                <a:sym typeface="Symbol" charset="2"/>
              </a:rPr>
              <a:t>a</a:t>
            </a:r>
            <a:r>
              <a:rPr lang="en-US" sz="3200" baseline="-25000" dirty="0">
                <a:sym typeface="Symbol" charset="2"/>
              </a:rPr>
              <a:t>33</a:t>
            </a:r>
            <a:r>
              <a:rPr lang="en-US" sz="3200" dirty="0">
                <a:sym typeface="Symbol" charset="2"/>
              </a:rPr>
              <a:t>a</a:t>
            </a:r>
            <a:r>
              <a:rPr lang="en-US" sz="3200" baseline="-25000" dirty="0">
                <a:sym typeface="Symbol" charset="2"/>
              </a:rPr>
              <a:t>33</a:t>
            </a:r>
            <a:r>
              <a:rPr lang="en-US" sz="3200" dirty="0">
                <a:sym typeface="Symbol" charset="2"/>
              </a:rPr>
              <a:t>a</a:t>
            </a:r>
            <a:r>
              <a:rPr lang="en-US" sz="3200" baseline="-25000" dirty="0">
                <a:sym typeface="Symbol" charset="2"/>
              </a:rPr>
              <a:t>33</a:t>
            </a:r>
            <a:r>
              <a:rPr lang="en-US" sz="3200" dirty="0">
                <a:sym typeface="Symbol" charset="2"/>
              </a:rPr>
              <a:t> = 0.2 x (0.6)</a:t>
            </a:r>
            <a:r>
              <a:rPr lang="en-US" sz="3200" baseline="30000" dirty="0">
                <a:sym typeface="Symbol" charset="2"/>
              </a:rPr>
              <a:t>3</a:t>
            </a:r>
            <a:r>
              <a:rPr lang="en-US" sz="3200" dirty="0">
                <a:sym typeface="Symbol" charset="2"/>
              </a:rPr>
              <a:t> = 0.0432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84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5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How about?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Hot hot hot hot</a:t>
            </a:r>
          </a:p>
          <a:p>
            <a:r>
              <a:rPr lang="en-US" sz="3200" dirty="0"/>
              <a:t>Cold hot cold hot</a:t>
            </a:r>
          </a:p>
          <a:p>
            <a:endParaRPr lang="en-US" sz="3200" dirty="0"/>
          </a:p>
          <a:p>
            <a:r>
              <a:rPr lang="en-US" sz="3200" dirty="0"/>
              <a:t>What does the difference in these probabilities tell you about the real world weather info encoded in the figure?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HMM for Ice Cream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are a climatologist in the year 2799</a:t>
            </a:r>
          </a:p>
          <a:p>
            <a:r>
              <a:rPr lang="en-US" sz="2800" dirty="0"/>
              <a:t>Studying global warming</a:t>
            </a:r>
          </a:p>
          <a:p>
            <a:r>
              <a:rPr lang="en-US" sz="2800" dirty="0"/>
              <a:t>You can</a:t>
            </a:r>
            <a:r>
              <a:rPr lang="ja-JP" altLang="en-US" sz="2800" dirty="0"/>
              <a:t>’</a:t>
            </a:r>
            <a:r>
              <a:rPr lang="en-US" sz="2800" dirty="0"/>
              <a:t>t find any records of the weather in Baltimore, MD for summer of 2008</a:t>
            </a:r>
          </a:p>
          <a:p>
            <a:r>
              <a:rPr lang="en-US" sz="2800" dirty="0"/>
              <a:t>But you find Jason Eisner</a:t>
            </a:r>
            <a:r>
              <a:rPr lang="ja-JP" altLang="en-US" sz="2800" dirty="0"/>
              <a:t>’</a:t>
            </a:r>
            <a:r>
              <a:rPr lang="en-US" sz="2800" dirty="0"/>
              <a:t>s diary</a:t>
            </a:r>
          </a:p>
          <a:p>
            <a:r>
              <a:rPr lang="en-US" sz="2800" dirty="0"/>
              <a:t>Which lists how many ice-creams Jason ate every date that summer</a:t>
            </a:r>
          </a:p>
          <a:p>
            <a:r>
              <a:rPr lang="en-US" sz="2800" dirty="0"/>
              <a:t>Our job: figure out how hot it was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/>
              <a:t>Hidden Markov Model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3820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For Markov chains, output symbols = state symbols</a:t>
            </a:r>
          </a:p>
          <a:p>
            <a:pPr lvl="1" eaLnBrk="1" hangingPunct="1"/>
            <a:r>
              <a:rPr lang="en-US" dirty="0"/>
              <a:t>See </a:t>
            </a:r>
            <a:r>
              <a:rPr lang="en-US" b="1" dirty="0"/>
              <a:t>hot</a:t>
            </a:r>
            <a:r>
              <a:rPr lang="en-US" dirty="0"/>
              <a:t> weather: we’re in state </a:t>
            </a:r>
            <a:r>
              <a:rPr lang="en-US" b="1" dirty="0"/>
              <a:t>hot</a:t>
            </a:r>
            <a:endParaRPr lang="en-US" dirty="0"/>
          </a:p>
          <a:p>
            <a:pPr eaLnBrk="1" hangingPunct="1"/>
            <a:r>
              <a:rPr lang="en-US" sz="2800" dirty="0"/>
              <a:t>But not in speech recognition</a:t>
            </a:r>
          </a:p>
          <a:p>
            <a:pPr lvl="1" eaLnBrk="1" hangingPunct="1"/>
            <a:r>
              <a:rPr lang="en-US" dirty="0"/>
              <a:t>Output symbols: vectors of acoustics (</a:t>
            </a:r>
            <a:r>
              <a:rPr lang="en-US" b="1" dirty="0" err="1"/>
              <a:t>cepstral</a:t>
            </a:r>
            <a:r>
              <a:rPr lang="en-US" dirty="0"/>
              <a:t> </a:t>
            </a:r>
            <a:r>
              <a:rPr lang="en-US" b="1" dirty="0"/>
              <a:t>features)</a:t>
            </a:r>
            <a:endParaRPr lang="en-US" dirty="0"/>
          </a:p>
          <a:p>
            <a:pPr lvl="1" eaLnBrk="1" hangingPunct="1"/>
            <a:r>
              <a:rPr lang="en-US" dirty="0"/>
              <a:t>Hidden states:  </a:t>
            </a:r>
            <a:r>
              <a:rPr lang="en-US" b="1" dirty="0"/>
              <a:t>phones </a:t>
            </a:r>
          </a:p>
          <a:p>
            <a:r>
              <a:rPr lang="en-US" sz="3000" dirty="0"/>
              <a:t>So we need an extension!</a:t>
            </a:r>
          </a:p>
          <a:p>
            <a:pPr eaLnBrk="1" hangingPunct="1"/>
            <a:r>
              <a:rPr lang="en-US" sz="2800" dirty="0"/>
              <a:t>A </a:t>
            </a:r>
            <a:r>
              <a:rPr lang="en-US" sz="2800" dirty="0">
                <a:solidFill>
                  <a:srgbClr val="A50021"/>
                </a:solidFill>
              </a:rPr>
              <a:t>Hidden Markov Model</a:t>
            </a:r>
            <a:r>
              <a:rPr lang="en-US" sz="2800" dirty="0"/>
              <a:t> is an extension of a Markov chain in which the input symbols are not the same as the states.</a:t>
            </a:r>
          </a:p>
          <a:p>
            <a:pPr eaLnBrk="1" hangingPunct="1"/>
            <a:r>
              <a:rPr lang="en-US" sz="2800" dirty="0"/>
              <a:t>This means </a:t>
            </a:r>
            <a:r>
              <a:rPr lang="en-US" sz="2800" dirty="0">
                <a:solidFill>
                  <a:srgbClr val="A50021"/>
                </a:solidFill>
              </a:rPr>
              <a:t>we don’t know which state we are in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26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Hidden Markov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un 6.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" y="1441450"/>
            <a:ext cx="90487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ASR Architecture</a:t>
            </a:r>
          </a:p>
          <a:p>
            <a:r>
              <a:rPr lang="en-US" dirty="0"/>
              <a:t>Decoding with HMMs  </a:t>
            </a:r>
          </a:p>
          <a:p>
            <a:pPr lvl="1"/>
            <a:r>
              <a:rPr lang="en-US" dirty="0"/>
              <a:t>Forward</a:t>
            </a:r>
          </a:p>
          <a:p>
            <a:pPr lvl="1"/>
            <a:r>
              <a:rPr lang="en-US" dirty="0"/>
              <a:t>Viterbi Decoding</a:t>
            </a:r>
          </a:p>
          <a:p>
            <a:r>
              <a:rPr lang="en-US" dirty="0"/>
              <a:t>How this fits into the ASR component of course</a:t>
            </a:r>
          </a:p>
          <a:p>
            <a:pPr lvl="1"/>
            <a:r>
              <a:rPr lang="en-US" dirty="0"/>
              <a:t>On your own: N-grams and Language Modeling</a:t>
            </a:r>
          </a:p>
          <a:p>
            <a:pPr lvl="1"/>
            <a:r>
              <a:rPr lang="en-US" dirty="0"/>
              <a:t>Apr 12: Training, Advanced Decoding</a:t>
            </a:r>
          </a:p>
          <a:p>
            <a:pPr lvl="1"/>
            <a:r>
              <a:rPr lang="en-US" dirty="0"/>
              <a:t>Apr 17: Feature Extraction, GMM Acoustic Modeling</a:t>
            </a:r>
          </a:p>
          <a:p>
            <a:pPr lvl="1"/>
            <a:r>
              <a:rPr lang="en-US" dirty="0"/>
              <a:t>Apr 24: Neural Network Acoustic Models</a:t>
            </a:r>
          </a:p>
          <a:p>
            <a:pPr lvl="1"/>
            <a:r>
              <a:rPr lang="en-US" dirty="0"/>
              <a:t>May 1: End to end neural network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5096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Assumptions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Markov assumption:</a:t>
            </a:r>
          </a:p>
          <a:p>
            <a:pPr eaLnBrk="1" hangingPunct="1"/>
            <a:endParaRPr lang="en-US" sz="3200" dirty="0"/>
          </a:p>
          <a:p>
            <a:pPr eaLnBrk="1" hangingPunct="1"/>
            <a:endParaRPr lang="en-US" sz="3200" b="1" dirty="0"/>
          </a:p>
          <a:p>
            <a:pPr eaLnBrk="1" hangingPunct="1"/>
            <a:r>
              <a:rPr lang="en-US" sz="3200" b="1" dirty="0"/>
              <a:t>Output-independence assumption</a:t>
            </a:r>
            <a:endParaRPr lang="en-US" sz="2800" b="1" dirty="0"/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561352"/>
              </p:ext>
            </p:extLst>
          </p:nvPr>
        </p:nvGraphicFramePr>
        <p:xfrm>
          <a:off x="2133600" y="2362200"/>
          <a:ext cx="526688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3" name="Equation" r:id="rId4" imgW="1663700" imgH="177800" progId="Equation.3">
                  <p:embed/>
                </p:oleObj>
              </mc:Choice>
              <mc:Fallback>
                <p:oleObj name="Equation" r:id="rId4" imgW="1663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362200"/>
                        <a:ext cx="526688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485709"/>
              </p:ext>
            </p:extLst>
          </p:nvPr>
        </p:nvGraphicFramePr>
        <p:xfrm>
          <a:off x="2133600" y="4114800"/>
          <a:ext cx="52768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4" name="Equation" r:id="rId6" imgW="1536700" imgH="241300" progId="Equation.3">
                  <p:embed/>
                </p:oleObj>
              </mc:Choice>
              <mc:Fallback>
                <p:oleObj name="Equation" r:id="rId6" imgW="1536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114800"/>
                        <a:ext cx="52768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5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Eisner task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Given</a:t>
            </a:r>
          </a:p>
          <a:p>
            <a:pPr marL="319088" lvl="1" indent="0">
              <a:buNone/>
            </a:pPr>
            <a:r>
              <a:rPr lang="en-US" sz="3200" dirty="0"/>
              <a:t>Observed Ice Cream Sequence: 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	1,2,3,2,2,2,3…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Produce:</a:t>
            </a:r>
          </a:p>
          <a:p>
            <a:pPr marL="319088" lvl="1" indent="0">
              <a:buNone/>
            </a:pPr>
            <a:r>
              <a:rPr lang="en-US" sz="3200" dirty="0"/>
              <a:t>Hidden Weather Sequence: </a:t>
            </a:r>
          </a:p>
          <a:p>
            <a:pPr marL="319088" lvl="1" indent="0">
              <a:buNone/>
            </a:pPr>
            <a:endParaRPr lang="en-US" sz="3200" b="1" dirty="0"/>
          </a:p>
          <a:p>
            <a:pPr marL="319088" lvl="1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	H,C,H,H,H,C…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HMM for ice cream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4" name="Picture 4" descr="hmmweather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063750"/>
            <a:ext cx="834707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Different types of HMM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091" name="Rectangle 7"/>
          <p:cNvSpPr>
            <a:spLocks noChangeArrowheads="1"/>
          </p:cNvSpPr>
          <p:nvPr/>
        </p:nvSpPr>
        <p:spPr bwMode="auto">
          <a:xfrm>
            <a:off x="904875" y="5105400"/>
            <a:ext cx="34385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>
                <a:latin typeface="Calibri"/>
                <a:cs typeface="Calibri"/>
              </a:rPr>
              <a:t>Bakis</a:t>
            </a:r>
            <a:r>
              <a:rPr lang="en-US" sz="3200" dirty="0">
                <a:latin typeface="Calibri"/>
                <a:cs typeface="Calibri"/>
              </a:rPr>
              <a:t> = left-to-right</a:t>
            </a:r>
          </a:p>
          <a:p>
            <a:endParaRPr lang="en-US" dirty="0"/>
          </a:p>
        </p:txBody>
      </p:sp>
      <p:sp>
        <p:nvSpPr>
          <p:cNvPr id="89092" name="Rectangle 8"/>
          <p:cNvSpPr>
            <a:spLocks noChangeArrowheads="1"/>
          </p:cNvSpPr>
          <p:nvPr/>
        </p:nvSpPr>
        <p:spPr bwMode="auto">
          <a:xfrm>
            <a:off x="5800725" y="5029200"/>
            <a:ext cx="27813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>
                <a:latin typeface="Calibri"/>
                <a:cs typeface="Calibri"/>
              </a:rPr>
              <a:t>Ergodic</a:t>
            </a:r>
            <a:r>
              <a:rPr lang="en-US" sz="3200" dirty="0">
                <a:latin typeface="Calibri"/>
                <a:cs typeface="Calibri"/>
              </a:rPr>
              <a:t> = </a:t>
            </a:r>
          </a:p>
          <a:p>
            <a:r>
              <a:rPr lang="en-US" sz="3200" dirty="0">
                <a:latin typeface="Calibri"/>
                <a:cs typeface="Calibri"/>
              </a:rPr>
              <a:t>fully-connected</a:t>
            </a:r>
          </a:p>
          <a:p>
            <a:endParaRPr lang="en-US" dirty="0"/>
          </a:p>
        </p:txBody>
      </p:sp>
      <p:pic>
        <p:nvPicPr>
          <p:cNvPr id="89093" name="Picture 5" descr="bak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295400"/>
            <a:ext cx="8148637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/>
              <a:t>The Three Basic Problems for HMMs</a:t>
            </a:r>
            <a:endParaRPr lang="en-US" sz="48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534400" cy="4724400"/>
          </a:xfrm>
        </p:spPr>
        <p:txBody>
          <a:bodyPr/>
          <a:lstStyle/>
          <a:p>
            <a:pPr marL="457200" indent="-457200" eaLnBrk="1" hangingPunct="1">
              <a:buNone/>
            </a:pPr>
            <a:r>
              <a:rPr lang="en-US" sz="2800" dirty="0"/>
              <a:t>Problem 1 (</a:t>
            </a:r>
            <a:r>
              <a:rPr lang="en-US" sz="2800" b="1" dirty="0"/>
              <a:t>Evaluation</a:t>
            </a:r>
            <a:r>
              <a:rPr lang="en-US" sz="2800" dirty="0"/>
              <a:t>)</a:t>
            </a:r>
            <a:r>
              <a:rPr lang="en-US" sz="2800" b="1" dirty="0"/>
              <a:t>: </a:t>
            </a:r>
            <a:r>
              <a:rPr lang="en-US" sz="2800" dirty="0"/>
              <a:t>Given the observation sequence O=(o</a:t>
            </a:r>
            <a:r>
              <a:rPr lang="en-US" sz="2800" baseline="-25000" dirty="0"/>
              <a:t>1</a:t>
            </a:r>
            <a:r>
              <a:rPr lang="en-US" sz="2800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…</a:t>
            </a:r>
            <a:r>
              <a:rPr lang="en-US" sz="2800" dirty="0" err="1"/>
              <a:t>o</a:t>
            </a:r>
            <a:r>
              <a:rPr lang="en-US" sz="2800" baseline="-25000" dirty="0" err="1"/>
              <a:t>T</a:t>
            </a:r>
            <a:r>
              <a:rPr lang="en-US" sz="2800" dirty="0"/>
              <a:t>), and an HMM model </a:t>
            </a:r>
            <a:r>
              <a:rPr lang="en-US" sz="2800" dirty="0">
                <a:sym typeface="Symbol" charset="2"/>
              </a:rPr>
              <a:t> = (A,B), </a:t>
            </a:r>
            <a:r>
              <a:rPr lang="en-US" sz="2800" dirty="0">
                <a:solidFill>
                  <a:srgbClr val="A50021"/>
                </a:solidFill>
                <a:sym typeface="Symbol" charset="2"/>
              </a:rPr>
              <a:t>how do we efficiently compute P(O| )</a:t>
            </a:r>
            <a:r>
              <a:rPr lang="en-US" sz="2800" dirty="0">
                <a:sym typeface="Symbol" charset="2"/>
              </a:rPr>
              <a:t>, the probability of the observation sequence, given the model?</a:t>
            </a:r>
          </a:p>
          <a:p>
            <a:pPr marL="457200" indent="-457200" eaLnBrk="1" hangingPunct="1">
              <a:buNone/>
            </a:pPr>
            <a:r>
              <a:rPr lang="en-US" sz="2800" dirty="0">
                <a:sym typeface="Symbol" charset="2"/>
              </a:rPr>
              <a:t>Problem 2 (</a:t>
            </a:r>
            <a:r>
              <a:rPr lang="en-US" sz="2800" b="1" dirty="0">
                <a:sym typeface="Symbol" charset="2"/>
              </a:rPr>
              <a:t>Decoding</a:t>
            </a:r>
            <a:r>
              <a:rPr lang="en-US" sz="2800" dirty="0">
                <a:sym typeface="Symbol" charset="2"/>
              </a:rPr>
              <a:t>)</a:t>
            </a:r>
            <a:r>
              <a:rPr lang="en-US" sz="2800" b="1" dirty="0">
                <a:sym typeface="Symbol" charset="2"/>
              </a:rPr>
              <a:t>: </a:t>
            </a:r>
            <a:r>
              <a:rPr lang="en-US" sz="2800" dirty="0">
                <a:sym typeface="Symbol" charset="2"/>
              </a:rPr>
              <a:t>Given the observation sequence </a:t>
            </a:r>
            <a:r>
              <a:rPr lang="en-US" sz="2800" dirty="0"/>
              <a:t>O=(o</a:t>
            </a:r>
            <a:r>
              <a:rPr lang="en-US" sz="2800" baseline="-25000" dirty="0"/>
              <a:t>1</a:t>
            </a:r>
            <a:r>
              <a:rPr lang="en-US" sz="2800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…</a:t>
            </a:r>
            <a:r>
              <a:rPr lang="en-US" sz="2800" dirty="0" err="1"/>
              <a:t>o</a:t>
            </a:r>
            <a:r>
              <a:rPr lang="en-US" sz="2800" baseline="-25000" dirty="0" err="1"/>
              <a:t>T</a:t>
            </a:r>
            <a:r>
              <a:rPr lang="en-US" sz="2800" dirty="0"/>
              <a:t>), and an HMM model </a:t>
            </a:r>
            <a:r>
              <a:rPr lang="en-US" sz="2800" dirty="0">
                <a:sym typeface="Symbol" charset="2"/>
              </a:rPr>
              <a:t> = (A,B), </a:t>
            </a:r>
            <a:r>
              <a:rPr lang="en-US" sz="2800" dirty="0">
                <a:solidFill>
                  <a:srgbClr val="A50021"/>
                </a:solidFill>
                <a:sym typeface="Symbol" charset="2"/>
              </a:rPr>
              <a:t>how do we choose a corresponding state sequence </a:t>
            </a:r>
            <a:r>
              <a:rPr lang="en-US" sz="2800" dirty="0">
                <a:solidFill>
                  <a:srgbClr val="A50021"/>
                </a:solidFill>
              </a:rPr>
              <a:t>Q=(q</a:t>
            </a:r>
            <a:r>
              <a:rPr lang="en-US" sz="2800" baseline="-25000" dirty="0">
                <a:solidFill>
                  <a:srgbClr val="A50021"/>
                </a:solidFill>
              </a:rPr>
              <a:t>1</a:t>
            </a:r>
            <a:r>
              <a:rPr lang="en-US" sz="2800" dirty="0">
                <a:solidFill>
                  <a:srgbClr val="A50021"/>
                </a:solidFill>
              </a:rPr>
              <a:t>q</a:t>
            </a:r>
            <a:r>
              <a:rPr lang="en-US" sz="2800" baseline="-25000" dirty="0">
                <a:solidFill>
                  <a:srgbClr val="A50021"/>
                </a:solidFill>
              </a:rPr>
              <a:t>2</a:t>
            </a:r>
            <a:r>
              <a:rPr lang="en-US" sz="2800" dirty="0">
                <a:solidFill>
                  <a:srgbClr val="A50021"/>
                </a:solidFill>
              </a:rPr>
              <a:t>…</a:t>
            </a:r>
            <a:r>
              <a:rPr lang="en-US" sz="2800" dirty="0" err="1">
                <a:solidFill>
                  <a:srgbClr val="A50021"/>
                </a:solidFill>
              </a:rPr>
              <a:t>q</a:t>
            </a:r>
            <a:r>
              <a:rPr lang="en-US" sz="2800" baseline="-25000" dirty="0" err="1">
                <a:solidFill>
                  <a:srgbClr val="A50021"/>
                </a:solidFill>
              </a:rPr>
              <a:t>T</a:t>
            </a:r>
            <a:r>
              <a:rPr lang="en-US" sz="2800" dirty="0">
                <a:solidFill>
                  <a:srgbClr val="A50021"/>
                </a:solidFill>
              </a:rPr>
              <a:t>)</a:t>
            </a:r>
            <a:r>
              <a:rPr lang="en-US" sz="2800" dirty="0"/>
              <a:t> that is optimal in some sense (i.e., best explains the observations)?</a:t>
            </a:r>
          </a:p>
          <a:p>
            <a:pPr marL="457200" indent="-457200" eaLnBrk="1" hangingPunct="1">
              <a:buNone/>
            </a:pPr>
            <a:r>
              <a:rPr lang="en-US" sz="2800" dirty="0"/>
              <a:t>Problem 3 (</a:t>
            </a:r>
            <a:r>
              <a:rPr lang="en-US" sz="2800" b="1" dirty="0"/>
              <a:t>Learning): </a:t>
            </a:r>
            <a:r>
              <a:rPr lang="en-US" sz="2800" dirty="0">
                <a:solidFill>
                  <a:srgbClr val="A50021"/>
                </a:solidFill>
              </a:rPr>
              <a:t>How do we adjust the model parameters </a:t>
            </a:r>
            <a:r>
              <a:rPr lang="en-US" sz="2800" dirty="0">
                <a:solidFill>
                  <a:srgbClr val="A50021"/>
                </a:solidFill>
                <a:sym typeface="Symbol" charset="2"/>
              </a:rPr>
              <a:t> = (A,B)</a:t>
            </a:r>
            <a:r>
              <a:rPr lang="en-US" sz="2800" dirty="0">
                <a:sym typeface="Symbol" charset="2"/>
              </a:rPr>
              <a:t> to maximize P(O|  )?</a:t>
            </a:r>
          </a:p>
        </p:txBody>
      </p:sp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219200" y="1287462"/>
            <a:ext cx="7239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ahoma" charset="0"/>
                <a:ea typeface="Tahoma" charset="0"/>
                <a:cs typeface="Tahoma" charset="0"/>
              </a:rPr>
              <a:t>Jack Ferguson at IDA in the 1960s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1601788" y="16954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274639"/>
            <a:ext cx="8534400" cy="1143000"/>
          </a:xfrm>
        </p:spPr>
        <p:txBody>
          <a:bodyPr/>
          <a:lstStyle/>
          <a:p>
            <a:r>
              <a:rPr lang="en-US" dirty="0"/>
              <a:t>Problem 1: computing the observation likelihood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Given the following HMM: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likely is the sequence 3 1 3?</a:t>
            </a:r>
          </a:p>
        </p:txBody>
      </p:sp>
      <p:pic>
        <p:nvPicPr>
          <p:cNvPr id="93189" name="Picture 6" descr="hmm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7" descr="hmmweather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1" y="2438399"/>
            <a:ext cx="8311109" cy="355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pPr eaLnBrk="1" hangingPunct="1"/>
            <a:r>
              <a:rPr lang="en-US" dirty="0"/>
              <a:t>How to compute likelihood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For a Markov chain, we just follow the states 3 1 3 and multiply the probabilities</a:t>
            </a:r>
          </a:p>
          <a:p>
            <a:pPr eaLnBrk="1" hangingPunct="1"/>
            <a:r>
              <a:rPr lang="en-US" sz="2800" dirty="0"/>
              <a:t>But for an HMM, we don’t know what the states are!</a:t>
            </a:r>
          </a:p>
          <a:p>
            <a:pPr eaLnBrk="1" hangingPunct="1"/>
            <a:r>
              <a:rPr lang="en-US" sz="2800" dirty="0"/>
              <a:t>So let’s start with a simpler situation.</a:t>
            </a:r>
          </a:p>
          <a:p>
            <a:pPr eaLnBrk="1" hangingPunct="1"/>
            <a:r>
              <a:rPr lang="en-US" sz="2800" dirty="0"/>
              <a:t>Computing the observation likelihood for a </a:t>
            </a:r>
            <a:r>
              <a:rPr lang="en-US" sz="2800" b="1" dirty="0"/>
              <a:t>given</a:t>
            </a:r>
            <a:r>
              <a:rPr lang="en-US" sz="2800" dirty="0"/>
              <a:t> hidden state sequence</a:t>
            </a:r>
          </a:p>
          <a:p>
            <a:pPr lvl="1" eaLnBrk="1" hangingPunct="1"/>
            <a:r>
              <a:rPr lang="en-US" sz="2800" dirty="0"/>
              <a:t>Suppose we knew the weather and wanted to predict how much ice cream Jason would eat.</a:t>
            </a:r>
          </a:p>
          <a:p>
            <a:pPr lvl="1" eaLnBrk="1" hangingPunct="1"/>
            <a:r>
              <a:rPr lang="en-US" sz="2800" dirty="0"/>
              <a:t>i.e.,  P( 3 1 3 | H H C)</a:t>
            </a:r>
          </a:p>
        </p:txBody>
      </p:sp>
    </p:spTree>
    <p:extLst>
      <p:ext uri="{BB962C8B-B14F-4D97-AF65-F5344CB8AC3E}">
        <p14:creationId xmlns:p14="http://schemas.microsoft.com/office/powerpoint/2010/main" val="2559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likelihood of 3 1 3 given hidden state sequence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3" name="Picture 7" descr="hm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0"/>
            <a:ext cx="4232763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8" descr="hmm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922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9" descr="hmmforwardfig0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4241800"/>
            <a:ext cx="3901688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joint probability of  observation and state sequence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1" name="Picture 6" descr="hmmforward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7" y="4419600"/>
            <a:ext cx="3922713" cy="22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8" descr="eq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914400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9" descr="eq2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05800" cy="990600"/>
          </a:xfrm>
        </p:spPr>
        <p:txBody>
          <a:bodyPr/>
          <a:lstStyle/>
          <a:p>
            <a:pPr eaLnBrk="1" hangingPunct="1"/>
            <a:r>
              <a:rPr lang="en-US"/>
              <a:t>Computing total likelihood of 3 1 3</a:t>
            </a:r>
          </a:p>
        </p:txBody>
      </p:sp>
      <p:sp>
        <p:nvSpPr>
          <p:cNvPr id="1050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8153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We would need to sum 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Hot hot cold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Hot hot hot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Hot cold hot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….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How many possible hidden state sequences are there for this sequence?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How about in general for an HMM with N hidden states and a sequence of T observations?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</a:t>
            </a:r>
            <a:r>
              <a:rPr lang="en-US" baseline="30000" dirty="0"/>
              <a:t>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 we can’t just do separate computation for each hidden state sequence.</a:t>
            </a:r>
          </a:p>
        </p:txBody>
      </p:sp>
      <p:pic>
        <p:nvPicPr>
          <p:cNvPr id="65540" name="Picture 4" descr="hmm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2975" y="1752600"/>
            <a:ext cx="52370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0629" name="Picture 5" descr="hmm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13250"/>
            <a:ext cx="9144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6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Noisy Channel Model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Search through space of all possible sentences.</a:t>
            </a:r>
          </a:p>
          <a:p>
            <a:r>
              <a:rPr lang="en-US" dirty="0"/>
              <a:t>Pick the one that is most probable given the waveform.</a:t>
            </a:r>
          </a:p>
        </p:txBody>
      </p:sp>
      <p:pic>
        <p:nvPicPr>
          <p:cNvPr id="28676" name="Picture 5" descr="noisychannelasr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97092"/>
            <a:ext cx="8686800" cy="362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Instead: the Forward algorithm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dynamic programming </a:t>
            </a:r>
            <a:r>
              <a:rPr lang="en-US" sz="2800" dirty="0"/>
              <a:t>algorithm</a:t>
            </a:r>
          </a:p>
          <a:p>
            <a:pPr lvl="1"/>
            <a:r>
              <a:rPr lang="en-US" sz="2800" dirty="0"/>
              <a:t>Just like Minimum Edit Distance or CKY Parsing</a:t>
            </a:r>
          </a:p>
          <a:p>
            <a:pPr lvl="1"/>
            <a:r>
              <a:rPr lang="en-US" sz="2800" dirty="0"/>
              <a:t>Uses a table to store intermediate values</a:t>
            </a:r>
          </a:p>
          <a:p>
            <a:r>
              <a:rPr lang="en-US" sz="2800" dirty="0"/>
              <a:t>Idea:</a:t>
            </a:r>
          </a:p>
          <a:p>
            <a:pPr lvl="1"/>
            <a:r>
              <a:rPr lang="en-US" sz="2800" dirty="0"/>
              <a:t>Compute the likelihood of the observation sequence</a:t>
            </a:r>
          </a:p>
          <a:p>
            <a:pPr lvl="1"/>
            <a:r>
              <a:rPr lang="en-US" sz="2800" dirty="0"/>
              <a:t>By summing over all possible hidden state sequences</a:t>
            </a:r>
          </a:p>
          <a:p>
            <a:pPr lvl="1"/>
            <a:r>
              <a:rPr lang="en-US" sz="2800" dirty="0"/>
              <a:t>But doing this efficiently </a:t>
            </a:r>
          </a:p>
          <a:p>
            <a:pPr lvl="2"/>
            <a:r>
              <a:rPr lang="en-US" sz="2400" dirty="0"/>
              <a:t>By folding all the sequences into a single </a:t>
            </a:r>
            <a:r>
              <a:rPr lang="en-US" sz="2400" b="1" dirty="0"/>
              <a:t>trellis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forward algorithm</a:t>
            </a:r>
          </a:p>
        </p:txBody>
      </p:sp>
      <p:sp>
        <p:nvSpPr>
          <p:cNvPr id="10547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The goal of the forward algorithm is to compute</a:t>
            </a:r>
          </a:p>
          <a:p>
            <a:pPr lvl="1"/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We’ll do this by recursion</a:t>
            </a:r>
          </a:p>
          <a:p>
            <a:pPr lvl="1"/>
            <a:endParaRPr lang="en-US" dirty="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59547"/>
              </p:ext>
            </p:extLst>
          </p:nvPr>
        </p:nvGraphicFramePr>
        <p:xfrm>
          <a:off x="1295400" y="2514600"/>
          <a:ext cx="66405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5" name="Equation" r:id="rId4" imgW="1524000" imgH="177800" progId="Equation.3">
                  <p:embed/>
                </p:oleObj>
              </mc:Choice>
              <mc:Fallback>
                <p:oleObj name="Equation" r:id="rId4" imgW="15240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14600"/>
                        <a:ext cx="66405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forward algorithm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Each cell of the forward algorithm trellis </a:t>
            </a:r>
            <a:r>
              <a:rPr lang="en-US" sz="2800" i="1" dirty="0" err="1"/>
              <a:t>alpha</a:t>
            </a:r>
            <a:r>
              <a:rPr lang="en-US" sz="4400" i="1" baseline="-25000" dirty="0" err="1"/>
              <a:t>t</a:t>
            </a:r>
            <a:r>
              <a:rPr lang="en-US" sz="2800" i="1" dirty="0"/>
              <a:t>(j</a:t>
            </a:r>
            <a:r>
              <a:rPr lang="en-US" sz="2800" dirty="0"/>
              <a:t>)</a:t>
            </a:r>
          </a:p>
          <a:p>
            <a:pPr lvl="1" eaLnBrk="1" hangingPunct="1"/>
            <a:r>
              <a:rPr lang="en-US" sz="2800" dirty="0"/>
              <a:t>Represents the probability of being in </a:t>
            </a:r>
            <a:r>
              <a:rPr lang="en-US" sz="2800" i="1" dirty="0"/>
              <a:t>state j</a:t>
            </a:r>
          </a:p>
          <a:p>
            <a:pPr lvl="1" eaLnBrk="1" hangingPunct="1"/>
            <a:r>
              <a:rPr lang="en-US" sz="2800" dirty="0"/>
              <a:t>After seeing the first </a:t>
            </a:r>
            <a:r>
              <a:rPr lang="en-US" sz="2800" i="1" dirty="0"/>
              <a:t>t</a:t>
            </a:r>
            <a:r>
              <a:rPr lang="en-US" sz="2800" dirty="0"/>
              <a:t> observations</a:t>
            </a:r>
          </a:p>
          <a:p>
            <a:pPr lvl="1" eaLnBrk="1" hangingPunct="1"/>
            <a:r>
              <a:rPr lang="en-US" sz="2800" dirty="0"/>
              <a:t>Given the automaton</a:t>
            </a:r>
          </a:p>
          <a:p>
            <a:pPr eaLnBrk="1" hangingPunct="1"/>
            <a:r>
              <a:rPr lang="en-US" sz="2800" dirty="0"/>
              <a:t>Each cell thus expresses the following probability</a:t>
            </a:r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pic>
        <p:nvPicPr>
          <p:cNvPr id="71684" name="Picture 4" descr="alph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9600"/>
            <a:ext cx="889811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83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Forward Recursion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2" name="Picture 4" descr="f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538"/>
            <a:ext cx="8382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The Forward Trellis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9" name="Picture 5" descr="flatticehm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63000" cy="573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7400" y="1600200"/>
            <a:ext cx="2160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.32*.14+.02*.08=.0464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2082801"/>
            <a:ext cx="19812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We update each cell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7" name="Picture 6" descr="rabiner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721092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8" name="Picture 7" descr="un 6.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81415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Forward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5" name="Picture 5" descr="fig 6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7513"/>
            <a:ext cx="91440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Decoding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Given an observation sequence</a:t>
            </a:r>
          </a:p>
          <a:p>
            <a:pPr lvl="1" eaLnBrk="1" hangingPunct="1"/>
            <a:r>
              <a:rPr lang="en-US" sz="2400"/>
              <a:t>3 1 3</a:t>
            </a:r>
          </a:p>
          <a:p>
            <a:pPr eaLnBrk="1" hangingPunct="1"/>
            <a:r>
              <a:rPr lang="en-US" sz="2800"/>
              <a:t>And an HMM</a:t>
            </a:r>
          </a:p>
          <a:p>
            <a:pPr eaLnBrk="1" hangingPunct="1"/>
            <a:r>
              <a:rPr lang="en-US" sz="2800"/>
              <a:t>The task of the </a:t>
            </a:r>
            <a:r>
              <a:rPr lang="en-US" sz="2800" b="1"/>
              <a:t>decoder</a:t>
            </a:r>
          </a:p>
          <a:p>
            <a:pPr lvl="1" eaLnBrk="1" hangingPunct="1"/>
            <a:r>
              <a:rPr lang="en-US" sz="2400"/>
              <a:t>To find the best </a:t>
            </a:r>
            <a:r>
              <a:rPr lang="en-US" sz="2400" b="1"/>
              <a:t>hidden</a:t>
            </a:r>
            <a:r>
              <a:rPr lang="en-US" sz="2400"/>
              <a:t> state sequence</a:t>
            </a:r>
          </a:p>
          <a:p>
            <a:pPr eaLnBrk="1" hangingPunct="1"/>
            <a:r>
              <a:rPr lang="en-US" sz="2800">
                <a:sym typeface="Symbol" charset="2"/>
              </a:rPr>
              <a:t>Given the observation sequence </a:t>
            </a:r>
            <a:r>
              <a:rPr lang="en-US" sz="2800"/>
              <a:t>O=(o</a:t>
            </a:r>
            <a:r>
              <a:rPr lang="en-US" sz="2800" baseline="-25000"/>
              <a:t>1</a:t>
            </a:r>
            <a:r>
              <a:rPr lang="en-US" sz="2800"/>
              <a:t>o</a:t>
            </a:r>
            <a:r>
              <a:rPr lang="en-US" sz="2800" baseline="-25000"/>
              <a:t>2</a:t>
            </a:r>
            <a:r>
              <a:rPr lang="en-US" sz="2800"/>
              <a:t>…o</a:t>
            </a:r>
            <a:r>
              <a:rPr lang="en-US" sz="2800" baseline="-25000"/>
              <a:t>T</a:t>
            </a:r>
            <a:r>
              <a:rPr lang="en-US" sz="2800"/>
              <a:t>), and an HMM model </a:t>
            </a:r>
            <a:r>
              <a:rPr lang="en-US" sz="2800">
                <a:sym typeface="Symbol" charset="2"/>
              </a:rPr>
              <a:t> = (A,B), </a:t>
            </a:r>
            <a:r>
              <a:rPr lang="en-US" sz="2800">
                <a:solidFill>
                  <a:srgbClr val="A50021"/>
                </a:solidFill>
                <a:sym typeface="Symbol" charset="2"/>
              </a:rPr>
              <a:t>how do we choose a corresponding state sequence </a:t>
            </a:r>
            <a:r>
              <a:rPr lang="en-US" sz="2800">
                <a:solidFill>
                  <a:srgbClr val="A50021"/>
                </a:solidFill>
              </a:rPr>
              <a:t>Q=(q</a:t>
            </a:r>
            <a:r>
              <a:rPr lang="en-US" sz="2800" baseline="-25000">
                <a:solidFill>
                  <a:srgbClr val="A50021"/>
                </a:solidFill>
              </a:rPr>
              <a:t>1</a:t>
            </a:r>
            <a:r>
              <a:rPr lang="en-US" sz="2800">
                <a:solidFill>
                  <a:srgbClr val="A50021"/>
                </a:solidFill>
              </a:rPr>
              <a:t>q</a:t>
            </a:r>
            <a:r>
              <a:rPr lang="en-US" sz="2800" baseline="-25000">
                <a:solidFill>
                  <a:srgbClr val="A50021"/>
                </a:solidFill>
              </a:rPr>
              <a:t>2</a:t>
            </a:r>
            <a:r>
              <a:rPr lang="en-US" sz="2800">
                <a:solidFill>
                  <a:srgbClr val="A50021"/>
                </a:solidFill>
              </a:rPr>
              <a:t>…q</a:t>
            </a:r>
            <a:r>
              <a:rPr lang="en-US" sz="2800" baseline="-25000">
                <a:solidFill>
                  <a:srgbClr val="A50021"/>
                </a:solidFill>
              </a:rPr>
              <a:t>T</a:t>
            </a:r>
            <a:r>
              <a:rPr lang="en-US" sz="2800">
                <a:solidFill>
                  <a:srgbClr val="A50021"/>
                </a:solidFill>
              </a:rPr>
              <a:t>)</a:t>
            </a:r>
            <a:r>
              <a:rPr lang="en-US" sz="2800"/>
              <a:t> that is optimal in some sense (i.e., best explains the observations)</a:t>
            </a:r>
          </a:p>
          <a:p>
            <a:pPr lvl="1" eaLnBrk="1" hangingPunct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Decoding</a:t>
            </a:r>
          </a:p>
        </p:txBody>
      </p:sp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One possibility: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For each hidden state sequence Q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HHH, HHC, HCH,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Compute P(O|Q)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Pick the highest one 	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not?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N</a:t>
            </a:r>
            <a:r>
              <a:rPr lang="en-US" sz="2800" baseline="30000" dirty="0"/>
              <a:t>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Instead: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The Viterbi algorithm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Is again a </a:t>
            </a:r>
            <a:r>
              <a:rPr lang="en-US" sz="2800" b="1" dirty="0"/>
              <a:t>dynamic programming</a:t>
            </a:r>
            <a:r>
              <a:rPr lang="en-US" sz="2800" dirty="0"/>
              <a:t> algorithm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Uses a similar trellis to the Forward algorithm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701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intuition</a:t>
            </a:r>
          </a:p>
        </p:txBody>
      </p:sp>
      <p:sp>
        <p:nvSpPr>
          <p:cNvPr id="121860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We want to compute the joint probability of the observation sequence together with the best state sequence </a:t>
            </a:r>
          </a:p>
          <a:p>
            <a:endParaRPr lang="en-US"/>
          </a:p>
        </p:txBody>
      </p:sp>
      <p:graphicFrame>
        <p:nvGraphicFramePr>
          <p:cNvPr id="121858" name="Object 2"/>
          <p:cNvGraphicFramePr>
            <a:graphicFrameLocks noChangeAspect="1"/>
          </p:cNvGraphicFramePr>
          <p:nvPr/>
        </p:nvGraphicFramePr>
        <p:xfrm>
          <a:off x="1066800" y="3095625"/>
          <a:ext cx="74676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1" name="Equation" r:id="rId3" imgW="2603500" imgH="254000" progId="Equation.3">
                  <p:embed/>
                </p:oleObj>
              </mc:Choice>
              <mc:Fallback>
                <p:oleObj name="Equation" r:id="rId3" imgW="26035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95625"/>
                        <a:ext cx="74676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1861" name="Picture 7" descr="vit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5450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8" descr="vit2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4330700"/>
            <a:ext cx="56896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Noisy Channel Model (II)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the most likely sentence out of all sentences in the language L given some acoustic input O?</a:t>
            </a:r>
          </a:p>
          <a:p>
            <a:r>
              <a:rPr lang="en-US" sz="2800" dirty="0"/>
              <a:t>Treat acoustic input O as sequence of individual observations </a:t>
            </a:r>
          </a:p>
          <a:p>
            <a:pPr lvl="1"/>
            <a:r>
              <a:rPr lang="en-US" sz="2800" dirty="0"/>
              <a:t>O = o</a:t>
            </a:r>
            <a:r>
              <a:rPr lang="en-US" sz="2800" baseline="-25000" dirty="0"/>
              <a:t>1</a:t>
            </a:r>
            <a:r>
              <a:rPr lang="en-US" sz="2800" dirty="0"/>
              <a:t>,o</a:t>
            </a:r>
            <a:r>
              <a:rPr lang="en-US" sz="2800" baseline="-25000" dirty="0"/>
              <a:t>2</a:t>
            </a:r>
            <a:r>
              <a:rPr lang="en-US" sz="2800" dirty="0"/>
              <a:t>,o</a:t>
            </a:r>
            <a:r>
              <a:rPr lang="en-US" sz="2800" baseline="-25000" dirty="0"/>
              <a:t>3</a:t>
            </a:r>
            <a:r>
              <a:rPr lang="en-US" sz="2800" dirty="0"/>
              <a:t>,…,</a:t>
            </a:r>
            <a:r>
              <a:rPr lang="en-US" sz="2800" dirty="0" err="1"/>
              <a:t>o</a:t>
            </a:r>
            <a:r>
              <a:rPr lang="en-US" sz="2800" baseline="-25000" dirty="0" err="1"/>
              <a:t>t</a:t>
            </a:r>
            <a:endParaRPr lang="en-US" sz="2800" baseline="-25000" dirty="0"/>
          </a:p>
          <a:p>
            <a:r>
              <a:rPr lang="en-US" sz="2800" dirty="0"/>
              <a:t>Define a sentence as a sequence of words:</a:t>
            </a:r>
          </a:p>
          <a:p>
            <a:pPr lvl="1"/>
            <a:r>
              <a:rPr lang="en-US" sz="2800" dirty="0"/>
              <a:t>W = w</a:t>
            </a:r>
            <a:r>
              <a:rPr lang="en-US" sz="2800" baseline="-25000" dirty="0"/>
              <a:t>1</a:t>
            </a:r>
            <a:r>
              <a:rPr lang="en-US" sz="2800" dirty="0"/>
              <a:t>,w</a:t>
            </a:r>
            <a:r>
              <a:rPr lang="en-US" sz="2800" baseline="-25000" dirty="0"/>
              <a:t>2</a:t>
            </a:r>
            <a:r>
              <a:rPr lang="en-US" sz="2800" dirty="0"/>
              <a:t>,w</a:t>
            </a:r>
            <a:r>
              <a:rPr lang="en-US" sz="2800" baseline="-25000" dirty="0"/>
              <a:t>3</a:t>
            </a:r>
            <a:r>
              <a:rPr lang="en-US" sz="2800" dirty="0"/>
              <a:t>,…,</a:t>
            </a:r>
            <a:r>
              <a:rPr lang="en-US" sz="2800" dirty="0" err="1"/>
              <a:t>w</a:t>
            </a:r>
            <a:r>
              <a:rPr lang="en-US" sz="2800" baseline="-25000" dirty="0" err="1"/>
              <a:t>n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Recursion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883" name="Picture 6" descr="vi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84300"/>
            <a:ext cx="7543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Viterbi trellis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1" name="Picture 5" descr="vlatticehm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7950"/>
            <a:ext cx="83058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53861" y="2057512"/>
            <a:ext cx="241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intuition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Process observation sequence left to right</a:t>
            </a:r>
          </a:p>
          <a:p>
            <a:r>
              <a:rPr lang="en-US"/>
              <a:t>Filling out the trellis</a:t>
            </a:r>
          </a:p>
          <a:p>
            <a:r>
              <a:rPr lang="en-US"/>
              <a:t>Each cell:</a:t>
            </a:r>
          </a:p>
        </p:txBody>
      </p:sp>
      <p:pic>
        <p:nvPicPr>
          <p:cNvPr id="126980" name="Picture 7" descr="vit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5450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9" descr="vit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721100"/>
            <a:ext cx="56896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10" descr="un 6.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8238"/>
            <a:ext cx="914400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9027" name="Picture 5" descr="fig 6.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7163"/>
            <a:ext cx="9144000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backtrace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1075" name="Picture 5" descr="vlatticehmmb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4629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1981200"/>
            <a:ext cx="241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HMMs for Speech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haven’t yet shown how to </a:t>
            </a:r>
            <a:r>
              <a:rPr lang="en-US" b="1" dirty="0"/>
              <a:t>learn</a:t>
            </a:r>
            <a:r>
              <a:rPr lang="en-US" dirty="0"/>
              <a:t> the A and B matrices for HMMs;</a:t>
            </a:r>
          </a:p>
          <a:p>
            <a:pPr lvl="1"/>
            <a:r>
              <a:rPr lang="en-US" dirty="0"/>
              <a:t> we’ll do that on Thursday</a:t>
            </a:r>
          </a:p>
          <a:p>
            <a:pPr lvl="1"/>
            <a:r>
              <a:rPr lang="en-US" dirty="0"/>
              <a:t>The Baum-Welch (Forward-Backward </a:t>
            </a:r>
            <a:r>
              <a:rPr lang="en-US" dirty="0" err="1"/>
              <a:t>alg</a:t>
            </a:r>
            <a:r>
              <a:rPr lang="en-US" dirty="0"/>
              <a:t>)</a:t>
            </a:r>
          </a:p>
          <a:p>
            <a:r>
              <a:rPr lang="en-US" dirty="0"/>
              <a:t>But let’s return to think about speech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a word looks like this:</a:t>
            </a:r>
          </a:p>
        </p:txBody>
      </p:sp>
      <p:pic>
        <p:nvPicPr>
          <p:cNvPr id="135172" name="Picture 4" descr="asr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821369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6" descr="sixtriphone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036" b="-370036"/>
          <a:stretch>
            <a:fillRect/>
          </a:stretch>
        </p:blipFill>
        <p:spPr bwMode="auto">
          <a:xfrm>
            <a:off x="304800" y="-3810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553200" y="274639"/>
            <a:ext cx="2590800" cy="2392362"/>
          </a:xfrm>
        </p:spPr>
        <p:txBody>
          <a:bodyPr/>
          <a:lstStyle/>
          <a:p>
            <a:r>
              <a:rPr lang="en-US" dirty="0"/>
              <a:t>HMM for digit recognition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7220" name="Picture 4" descr="digith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617" y="0"/>
            <a:ext cx="8395417" cy="692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Evaluation (forward) problem for speech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observation sequence O is a series of MFCC vectors</a:t>
            </a:r>
          </a:p>
          <a:p>
            <a:r>
              <a:rPr lang="en-US" dirty="0"/>
              <a:t>The hidden states W are the phones and words</a:t>
            </a:r>
          </a:p>
          <a:p>
            <a:r>
              <a:rPr lang="en-US" dirty="0"/>
              <a:t>For a given phone/word string W, our job is to evaluate P(O|W)</a:t>
            </a:r>
          </a:p>
          <a:p>
            <a:r>
              <a:rPr lang="en-US" dirty="0"/>
              <a:t>Intuition: how likely is the input to have been generated by just that word string W?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for speech: Summing over all different paths!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 ay ay ay ay v v v v </a:t>
            </a:r>
          </a:p>
          <a:p>
            <a:r>
              <a:rPr lang="en-US"/>
              <a:t>f f ay ay ay ay v v v </a:t>
            </a:r>
          </a:p>
          <a:p>
            <a:r>
              <a:rPr lang="en-US"/>
              <a:t>f f f f ay ay ay ay v</a:t>
            </a:r>
          </a:p>
          <a:p>
            <a:r>
              <a:rPr lang="en-US"/>
              <a:t>f f ay ay ay ay ay ay v</a:t>
            </a:r>
          </a:p>
          <a:p>
            <a:r>
              <a:rPr lang="en-US"/>
              <a:t>f f ay ay ay ay ay ay ay ay v</a:t>
            </a:r>
          </a:p>
          <a:p>
            <a:r>
              <a:rPr lang="en-US"/>
              <a:t>f f ay v v v v v v v 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Noisy Channel Model (III)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Probabilistic implication: Pick the highest prob S: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We can use Bayes rule to rewrite this: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Since denominator is the same for each candidate sentence W, we can ignore it for the argmax:</a:t>
            </a: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590800" y="2209800"/>
          <a:ext cx="33464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" name="Equation" r:id="rId4" imgW="1358900" imgH="304800" progId="Equation.3">
                  <p:embed/>
                </p:oleObj>
              </mc:Choice>
              <mc:Fallback>
                <p:oleObj name="Equation" r:id="rId4" imgW="1358900" imgH="304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09800"/>
                        <a:ext cx="33464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286000" y="5827713"/>
          <a:ext cx="4510088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8" name="Equation" r:id="rId6" imgW="1714500" imgH="304800" progId="Equation.3">
                  <p:embed/>
                </p:oleObj>
              </mc:Choice>
              <mc:Fallback>
                <p:oleObj name="Equation" r:id="rId6" imgW="17145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827713"/>
                        <a:ext cx="4510088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2362200" y="3810000"/>
          <a:ext cx="40433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9" name="Equation" r:id="rId8" imgW="1739900" imgH="393700" progId="Equation.3">
                  <p:embed/>
                </p:oleObj>
              </mc:Choice>
              <mc:Fallback>
                <p:oleObj name="Equation" r:id="rId8" imgW="17399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810000"/>
                        <a:ext cx="40433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forward lattice for </a:t>
            </a:r>
            <a:r>
              <a:rPr lang="ja-JP" altLang="en-US"/>
              <a:t>“</a:t>
            </a:r>
            <a:r>
              <a:rPr lang="en-US"/>
              <a:t>five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64" name="Picture 4" descr="flattic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524000"/>
            <a:ext cx="8329613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forward trellis for </a:t>
            </a:r>
            <a:r>
              <a:rPr lang="ja-JP" altLang="en-US"/>
              <a:t>“</a:t>
            </a:r>
            <a:r>
              <a:rPr lang="en-US"/>
              <a:t>five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411" name="Picture 5" descr="fig 9.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3775"/>
            <a:ext cx="91440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trellis for </a:t>
            </a:r>
            <a:r>
              <a:rPr lang="ja-JP" altLang="en-US" dirty="0"/>
              <a:t>“</a:t>
            </a:r>
            <a:r>
              <a:rPr lang="en-US" dirty="0"/>
              <a:t>five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7460" name="Picture 4" descr="vlattic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18648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trellis for </a:t>
            </a:r>
            <a:r>
              <a:rPr lang="ja-JP" altLang="en-US"/>
              <a:t>“</a:t>
            </a:r>
            <a:r>
              <a:rPr lang="en-US"/>
              <a:t>five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9507" name="Picture 7" descr="fig 9.2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4575"/>
            <a:ext cx="91440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Search space with bigrams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5" name="Picture 5" descr="digitbigra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775"/>
            <a:ext cx="9144000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0" y="274638"/>
            <a:ext cx="1905000" cy="1173161"/>
          </a:xfrm>
        </p:spPr>
        <p:txBody>
          <a:bodyPr/>
          <a:lstStyle/>
          <a:p>
            <a:r>
              <a:rPr lang="en-US" dirty="0"/>
              <a:t>Viterbi trellis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0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CBAB8AC-0D67-104B-9E94-B474F95DE800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65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153604" name="Picture 5" descr="vlatticespe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8450"/>
            <a:ext cx="7152167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8229600" cy="563562"/>
          </a:xfrm>
        </p:spPr>
        <p:txBody>
          <a:bodyPr/>
          <a:lstStyle/>
          <a:p>
            <a:r>
              <a:rPr lang="en-US" dirty="0"/>
              <a:t>Viterbi </a:t>
            </a:r>
            <a:r>
              <a:rPr lang="en-US" dirty="0" err="1"/>
              <a:t>backtrace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565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CBE600-4014-B042-8398-77201CF93842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66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155652" name="Picture 6" descr="vlatticespeech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3" y="844756"/>
            <a:ext cx="7501987" cy="593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ASR Architecture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Five easy pieces: ASR Noisy Channel architecture</a:t>
            </a:r>
          </a:p>
          <a:p>
            <a:pPr lvl="1"/>
            <a:r>
              <a:rPr lang="en-US" dirty="0"/>
              <a:t>Feature Extraction: </a:t>
            </a:r>
          </a:p>
          <a:p>
            <a:pPr lvl="2"/>
            <a:r>
              <a:rPr lang="en-US" dirty="0"/>
              <a:t>39 </a:t>
            </a:r>
            <a:r>
              <a:rPr lang="ja-JP" altLang="en-US" dirty="0"/>
              <a:t>“</a:t>
            </a:r>
            <a:r>
              <a:rPr lang="en-US" dirty="0"/>
              <a:t>MFCC</a:t>
            </a:r>
            <a:r>
              <a:rPr lang="ja-JP" altLang="en-US" dirty="0"/>
              <a:t>”</a:t>
            </a:r>
            <a:r>
              <a:rPr lang="en-US" dirty="0"/>
              <a:t> features</a:t>
            </a:r>
          </a:p>
          <a:p>
            <a:pPr lvl="1"/>
            <a:r>
              <a:rPr lang="en-US" dirty="0"/>
              <a:t>Acoustic Model: </a:t>
            </a:r>
          </a:p>
          <a:p>
            <a:pPr lvl="2"/>
            <a:r>
              <a:rPr lang="en-US" dirty="0"/>
              <a:t>Gaussians for computing p(</a:t>
            </a:r>
            <a:r>
              <a:rPr lang="en-US" dirty="0" err="1"/>
              <a:t>o|q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Lexicon/Pronunciation Model</a:t>
            </a:r>
          </a:p>
          <a:p>
            <a:pPr lvl="2"/>
            <a:r>
              <a:rPr lang="en-US" dirty="0"/>
              <a:t>HMM: what phones can follow each other</a:t>
            </a:r>
          </a:p>
          <a:p>
            <a:pPr lvl="1"/>
            <a:r>
              <a:rPr lang="en-US" dirty="0"/>
              <a:t>Language Model</a:t>
            </a:r>
          </a:p>
          <a:p>
            <a:pPr lvl="2"/>
            <a:r>
              <a:rPr lang="en-US" dirty="0"/>
              <a:t>N-grams for computing p(w</a:t>
            </a:r>
            <a:r>
              <a:rPr lang="en-US" sz="2800" baseline="-25000" dirty="0"/>
              <a:t>i</a:t>
            </a:r>
            <a:r>
              <a:rPr lang="en-US" dirty="0"/>
              <a:t>|w</a:t>
            </a:r>
            <a:r>
              <a:rPr lang="en-US" sz="2800" baseline="-25000" dirty="0"/>
              <a:t>i-1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Decoder</a:t>
            </a:r>
          </a:p>
          <a:p>
            <a:pPr lvl="2"/>
            <a:r>
              <a:rPr lang="en-US" dirty="0"/>
              <a:t>Viterbi algorithm: dynamic programming for combining all these to get word sequence from speech</a:t>
            </a:r>
          </a:p>
        </p:txBody>
      </p:sp>
      <p:sp>
        <p:nvSpPr>
          <p:cNvPr id="16998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30120D-ED6A-0040-922B-2EE4F024EC26}" type="slidenum">
              <a:rPr lang="en-US" sz="1400">
                <a:solidFill>
                  <a:schemeClr val="tx2"/>
                </a:solidFill>
                <a:latin typeface="Arial" charset="0"/>
              </a:rPr>
              <a:pPr/>
              <a:t>67</a:t>
            </a:fld>
            <a:endParaRPr lang="en-US" sz="140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Recognition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9" name="Picture 4" descr="speecharch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732313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Noisy channel model</a:t>
            </a:r>
          </a:p>
        </p:txBody>
      </p:sp>
      <p:graphicFrame>
        <p:nvGraphicFramePr>
          <p:cNvPr id="36866" name="Object 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3362940"/>
              </p:ext>
            </p:extLst>
          </p:nvPr>
        </p:nvGraphicFramePr>
        <p:xfrm>
          <a:off x="1238250" y="3733800"/>
          <a:ext cx="60007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0" name="Equation" r:id="rId4" imgW="1714500" imgH="304800" progId="Equation.3">
                  <p:embed/>
                </p:oleObj>
              </mc:Choice>
              <mc:Fallback>
                <p:oleObj name="Equation" r:id="rId4" imgW="1714500" imgH="304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3733800"/>
                        <a:ext cx="60007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114800" y="2438400"/>
            <a:ext cx="1304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A50021"/>
                </a:solidFill>
                <a:latin typeface="Comic Sans MS" charset="0"/>
              </a:rPr>
              <a:t>likelihood</a:t>
            </a:r>
            <a:endParaRPr lang="en-US" sz="2000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6172200" y="2438400"/>
            <a:ext cx="768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A50021"/>
                </a:solidFill>
                <a:latin typeface="Comic Sans MS" charset="0"/>
              </a:rPr>
              <a:t>prior</a:t>
            </a:r>
            <a:endParaRPr lang="en-US"/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auto">
          <a:xfrm>
            <a:off x="4648200" y="2971800"/>
            <a:ext cx="304800" cy="671513"/>
          </a:xfrm>
          <a:prstGeom prst="downArrow">
            <a:avLst>
              <a:gd name="adj1" fmla="val 50000"/>
              <a:gd name="adj2" fmla="val 550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324600" y="3048000"/>
            <a:ext cx="304800" cy="671513"/>
          </a:xfrm>
          <a:prstGeom prst="downArrow">
            <a:avLst>
              <a:gd name="adj1" fmla="val 50000"/>
              <a:gd name="adj2" fmla="val 550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 descr="noisychannelasr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44000" cy="381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noisy channel model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Ignoring the denominator leaves us with two factors: P(Source) and P(</a:t>
            </a:r>
            <a:r>
              <a:rPr lang="en-US" sz="3200" dirty="0" err="1"/>
              <a:t>Signal|Source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>
            <a:off x="1447800" y="2667000"/>
            <a:ext cx="1905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5943600" y="2743200"/>
            <a:ext cx="2286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10992</TotalTime>
  <Words>1650</Words>
  <Application>Microsoft Macintosh PowerPoint</Application>
  <PresentationFormat>On-screen Show (4:3)</PresentationFormat>
  <Paragraphs>345</Paragraphs>
  <Slides>67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Calibri</vt:lpstr>
      <vt:lpstr>Comic Sans MS</vt:lpstr>
      <vt:lpstr>Franklin Gothic Book</vt:lpstr>
      <vt:lpstr>Franklin Gothic Book (Headings)</vt:lpstr>
      <vt:lpstr>ＭＳ Ｐゴシック</vt:lpstr>
      <vt:lpstr>Perpetua</vt:lpstr>
      <vt:lpstr>Symbol</vt:lpstr>
      <vt:lpstr>Tahoma</vt:lpstr>
      <vt:lpstr>Times</vt:lpstr>
      <vt:lpstr>Times New Roman</vt:lpstr>
      <vt:lpstr>Wingdings 2</vt:lpstr>
      <vt:lpstr>Arial</vt:lpstr>
      <vt:lpstr>4_Equity</vt:lpstr>
      <vt:lpstr>Equation</vt:lpstr>
      <vt:lpstr>CS 224S / LINGUIST 285 Spoken Language Processing</vt:lpstr>
      <vt:lpstr>Fun informative read on phonetics</vt:lpstr>
      <vt:lpstr>Outline for Today</vt:lpstr>
      <vt:lpstr>The Noisy Channel Model</vt:lpstr>
      <vt:lpstr>The Noisy Channel Model (II)</vt:lpstr>
      <vt:lpstr>Noisy Channel Model (III)</vt:lpstr>
      <vt:lpstr>Speech Recognition Architecture</vt:lpstr>
      <vt:lpstr>Noisy channel model</vt:lpstr>
      <vt:lpstr>The noisy channel model</vt:lpstr>
      <vt:lpstr>Speech Architecture meets Noisy Channel</vt:lpstr>
      <vt:lpstr>Decoding Architecture: five easy pieces</vt:lpstr>
      <vt:lpstr>Lexicon</vt:lpstr>
      <vt:lpstr>HMMs for speech</vt:lpstr>
      <vt:lpstr>Phones are not homogeneous!</vt:lpstr>
      <vt:lpstr>Each phone has 3 subphones</vt:lpstr>
      <vt:lpstr>Resulting HMM word model for “six”</vt:lpstr>
      <vt:lpstr>HMM for the digit recognition task</vt:lpstr>
      <vt:lpstr>Markov chain for weather</vt:lpstr>
      <vt:lpstr>Markov chain for words</vt:lpstr>
      <vt:lpstr>Markov chain =   First-order observable Markov Model</vt:lpstr>
      <vt:lpstr>Markov chain =   First-order observable Markov Model</vt:lpstr>
      <vt:lpstr>Another representation for start state</vt:lpstr>
      <vt:lpstr>The weather figure using pi</vt:lpstr>
      <vt:lpstr>The weather figure: specific example</vt:lpstr>
      <vt:lpstr>Markov chain for weather</vt:lpstr>
      <vt:lpstr>How about?</vt:lpstr>
      <vt:lpstr>HMM for Ice Cream</vt:lpstr>
      <vt:lpstr>Hidden Markov Model</vt:lpstr>
      <vt:lpstr>Hidden Markov Models</vt:lpstr>
      <vt:lpstr>Assumptions</vt:lpstr>
      <vt:lpstr>Eisner task</vt:lpstr>
      <vt:lpstr>HMM for ice cream</vt:lpstr>
      <vt:lpstr>Different types of HMM structure</vt:lpstr>
      <vt:lpstr>The Three Basic Problems for HMMs</vt:lpstr>
      <vt:lpstr>Problem 1: computing the observation likelihood</vt:lpstr>
      <vt:lpstr>How to compute likelihood</vt:lpstr>
      <vt:lpstr>Computing likelihood of 3 1 3 given hidden state sequence</vt:lpstr>
      <vt:lpstr>Computing joint probability of  observation and state sequence</vt:lpstr>
      <vt:lpstr>Computing total likelihood of 3 1 3</vt:lpstr>
      <vt:lpstr>Instead: the Forward algorithm</vt:lpstr>
      <vt:lpstr>The forward algorithm</vt:lpstr>
      <vt:lpstr>The forward algorithm</vt:lpstr>
      <vt:lpstr>The Forward Recursion</vt:lpstr>
      <vt:lpstr>The Forward Trellis</vt:lpstr>
      <vt:lpstr>We update each cell</vt:lpstr>
      <vt:lpstr>The Forward Algorithm</vt:lpstr>
      <vt:lpstr>Decoding</vt:lpstr>
      <vt:lpstr>Decoding</vt:lpstr>
      <vt:lpstr>Viterbi intuition</vt:lpstr>
      <vt:lpstr>Viterbi Recursion</vt:lpstr>
      <vt:lpstr>The Viterbi trellis</vt:lpstr>
      <vt:lpstr>Viterbi intuition</vt:lpstr>
      <vt:lpstr>Viterbi Algorithm</vt:lpstr>
      <vt:lpstr>Viterbi backtrace</vt:lpstr>
      <vt:lpstr>HMMs for Speech</vt:lpstr>
      <vt:lpstr>Reminder: a word looks like this:</vt:lpstr>
      <vt:lpstr>HMM for digit recognition task</vt:lpstr>
      <vt:lpstr>The Evaluation (forward) problem for speech</vt:lpstr>
      <vt:lpstr>Evaluation for speech: Summing over all different paths!</vt:lpstr>
      <vt:lpstr>The forward lattice for “five”</vt:lpstr>
      <vt:lpstr>The forward trellis for “five”</vt:lpstr>
      <vt:lpstr>Viterbi trellis for “five” </vt:lpstr>
      <vt:lpstr>Viterbi trellis for “five”</vt:lpstr>
      <vt:lpstr>Search space with bigrams</vt:lpstr>
      <vt:lpstr>Viterbi trellis </vt:lpstr>
      <vt:lpstr>Viterbi backtrace</vt:lpstr>
      <vt:lpstr>Summary: ASR Architecture</vt:lpstr>
    </vt:vector>
  </TitlesOfParts>
  <Manager/>
  <Company>Stanford University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224S Speech Recognition and Synthesis</dc:title>
  <dc:subject/>
  <dc:creator>Dan Jurafsky</dc:creator>
  <cp:keywords/>
  <dc:description/>
  <cp:lastModifiedBy>Andrew Maas</cp:lastModifiedBy>
  <cp:revision>286</cp:revision>
  <dcterms:created xsi:type="dcterms:W3CDTF">2009-01-24T19:16:54Z</dcterms:created>
  <dcterms:modified xsi:type="dcterms:W3CDTF">2017-04-11T05:11:26Z</dcterms:modified>
  <cp:category/>
</cp:coreProperties>
</file>